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Work Sans"/>
      <p:regular r:id="rId31"/>
      <p:bold r:id="rId32"/>
      <p:italic r:id="rId33"/>
      <p:boldItalic r:id="rId34"/>
    </p:embeddedFont>
    <p:embeddedFont>
      <p:font typeface="Spectral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orkSans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WorkSans-italic.fntdata"/><Relationship Id="rId10" Type="http://schemas.openxmlformats.org/officeDocument/2006/relationships/slide" Target="slides/slide5.xml"/><Relationship Id="rId32" Type="http://schemas.openxmlformats.org/officeDocument/2006/relationships/font" Target="fonts/WorkSans-bold.fntdata"/><Relationship Id="rId13" Type="http://schemas.openxmlformats.org/officeDocument/2006/relationships/slide" Target="slides/slide8.xml"/><Relationship Id="rId35" Type="http://schemas.openxmlformats.org/officeDocument/2006/relationships/font" Target="fonts/Spectral-regular.fntdata"/><Relationship Id="rId12" Type="http://schemas.openxmlformats.org/officeDocument/2006/relationships/slide" Target="slides/slide7.xml"/><Relationship Id="rId34" Type="http://schemas.openxmlformats.org/officeDocument/2006/relationships/font" Target="fonts/WorkSans-boldItalic.fntdata"/><Relationship Id="rId15" Type="http://schemas.openxmlformats.org/officeDocument/2006/relationships/slide" Target="slides/slide10.xml"/><Relationship Id="rId37" Type="http://schemas.openxmlformats.org/officeDocument/2006/relationships/font" Target="fonts/Spectral-italic.fntdata"/><Relationship Id="rId14" Type="http://schemas.openxmlformats.org/officeDocument/2006/relationships/slide" Target="slides/slide9.xml"/><Relationship Id="rId36" Type="http://schemas.openxmlformats.org/officeDocument/2006/relationships/font" Target="fonts/Spectral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Spectral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e096a046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e096a046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e096a046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e096a046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e096a046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e096a046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eb005ee8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eb005ee8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e096a046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e096a046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e096a046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e096a046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e096a046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e096a046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e096a046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e096a046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e096a046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e096a046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e096a046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e096a046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eb005ee8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eb005ee8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e096a046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e096a046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44b06b6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44b06b6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eb005ee8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eb005ee8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e096a046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e096a046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e096a046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e096a04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eb005ee8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eb005ee8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e096a046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e096a04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e096a046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e096a046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e096a046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e096a046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84413" y="1989688"/>
            <a:ext cx="5375175" cy="11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2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">
  <p:cSld name="MAIN_POINT_2_1">
    <p:bg>
      <p:bgPr>
        <a:solidFill>
          <a:schemeClr val="l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9500" y="4498937"/>
            <a:ext cx="1654324" cy="35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157125" y="0"/>
            <a:ext cx="39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445025"/>
            <a:ext cx="454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200025"/>
            <a:ext cx="4488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157125" y="0"/>
            <a:ext cx="39870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446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00025"/>
            <a:ext cx="4488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157125" y="0"/>
            <a:ext cx="3987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44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9500" y="4498937"/>
            <a:ext cx="1654324" cy="35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200025"/>
            <a:ext cx="4488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9500" y="4498937"/>
            <a:ext cx="1654324" cy="35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2175" y="4299300"/>
            <a:ext cx="18689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pectral"/>
              <a:buChar char="●"/>
              <a:defRPr sz="180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○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■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●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○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■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●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○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pectral"/>
              <a:buChar char="■"/>
              <a:defRPr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Föreläsningarna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56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Meningen är att ni ska lära er de tankesätt som enligt beskrivningen kommer att vara nödvändig i ert inträdesprov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1560"/>
              <a:buFont typeface="Arial"/>
              <a:buChar char="•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Föreläsningarna går igenom det innehåll som läroplanen tar upp, men med extra fokus på ekonomisk historia, såsom handel och industri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2324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leway"/>
              <a:buChar char="•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Exempel och dylika görs på basis av vad jag identifierar som relevant - därför har ni också ett stort eget ansvar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och råd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-4047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86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Finns uppgifter i boken, ta också en titt på tidigare inträdesprov (finns på nätet)</a:t>
            </a:r>
            <a:endParaRPr sz="2862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47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86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Kursen fokuserar på de stora linjerna - vilket är både lättande och utmanande</a:t>
            </a:r>
            <a:endParaRPr sz="2862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47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86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Repetera, strukturera - men kom också ihåg att ledigt från läsandet </a:t>
            </a:r>
            <a:endParaRPr sz="2862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47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86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Egen analys: inträdesprovets hissafrågor har blivit svårare för varje år - läs noggrant igenom frågan och alternativen</a:t>
            </a:r>
            <a:endParaRPr sz="2862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och råd: exempel från provet 2020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9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18929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54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Vilket av följande påståenden stämmer inte?</a:t>
            </a:r>
            <a:endParaRPr sz="54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57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London utvecklades redan på 1600-talet till ett internationellt finanscentrum. Där uppstod världens första värdepappersbörs som handelsplats för exempelvis olika skuldinstrument.</a:t>
            </a:r>
            <a:endParaRPr b="1" sz="570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57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 Jones Industrial Average är världens äldsta börsindex och det används allmänt för att beskriva värdeutvecklingen på börsen i New York.</a:t>
            </a:r>
            <a:endParaRPr sz="570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57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Aktier handlas på aktiemarknaden. På andrahandsmarknaden sker handeln i huvudsak mellan investerare utan att företaget vars aktier står som föremål för handeln deltar.</a:t>
            </a:r>
            <a:endParaRPr sz="570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57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 stora börskraschen 1929 i USA åtföljdes av en ekonomisk depression som i USA pågick under hela 1930-talet.</a:t>
            </a:r>
            <a:endParaRPr sz="570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7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Vad är historia?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944400" y="402950"/>
            <a:ext cx="479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Vad är alltså historia?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618325" y="1136000"/>
            <a:ext cx="5214000" cy="3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524764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1729"/>
              <a:buFont typeface="Arial"/>
              <a:buChar char="•"/>
            </a:pPr>
            <a:r>
              <a:rPr lang="en" sz="290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Historia är den vetenskap som studerar mänskligt liv i det förflutna - rötterna i antiken (historieskrivningens beskyddare - musa - var Klio, dotter till Zeus)</a:t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33146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90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Historia är alltså både det som har hänt - och en beskrivning av det (“lära av undersökningen”) </a:t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33146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90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Skolämnet historia utvecklar ett historiskt tänkande - utreda orsaker, källkritik, förstå hur människors liv förändrats</a:t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2871975" cy="38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217050" y="402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Vad är alltså historia?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61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574605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90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Över 107 miljarder människor har levt på jorden - för tillfället är vi 7,8 miljarder - vi kan inte ignorera det förflutna</a:t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74605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90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Kom ihåg: ny forskning, nya fynd och nya tolkningar utmanar alltid det vi trott oss veta </a:t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90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622" y="0"/>
            <a:ext cx="2383650" cy="386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“History matters” - varför?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548386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Citatet har jag hämtat från </a:t>
            </a: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Douglass North - “Nobelpriset i ekonomi” 1993 - betonade institutionernas betydelse för ekonomin &amp; politiken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48386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Det finns flera möjliga framtider, men bara ett förflutet - dock massvis med olika tolkningar &amp; perspektiv…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48386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 kan inte förutse framtiden, men vi kan förstå den värld vi lever i här och nu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744550" y="147250"/>
            <a:ext cx="50877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 är en mäktig vetenskap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2843600" y="1356875"/>
            <a:ext cx="5988600" cy="32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527812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På 1800-talet blev historieforskningen en “nationell vetenskap” - nationalistisk (t.ex. Topelius i Finland)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27812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“”Nu har vi skapat Italien, nu måste vi skapa italienaren”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27812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Ännu idag är det effektivt att hänvisa till “fornstora dar” - tänk på Trump, Putin, Brexit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27812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Historieforskningen förändras, nya riktningar - förr fokus på kungar och krig, numera på mycket annat (t.ex. “vanligt folk”, genus, global historia) 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75" y="0"/>
            <a:ext cx="2843603" cy="219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50751"/>
            <a:ext cx="1709625" cy="264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43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Källor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538099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Historia är en källkritisk vetenskap - all kunskap baserar sig på källor 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4991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Historia är en rekonstruktion utgående från källmaterialet, nya fynd leder till nytolkningar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4991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Tysken Leopold von Ranke på 1800-talet: historieforskningen ska berätta “hur det verkligen var” - men är det möjligt?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4991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Historia ska studeras från dess egna förutsättningar - risk för anakronismer - det var annorlunda förr!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4991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“Det förflutna är ett annat land”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3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Källor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55867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Förhistorisk tid vs. historisk tid - dvs. icke nedskrivna vs nedskrivna källor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5867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Primär, sekundär och tertiärkällor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5867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Primärkällor = förstahandskälla 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5867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Sekundärkällor = andrahandskälla, bygger på förstahandskällan - 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5867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Tertiärkällor = bygger på första och andrahandskällorna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5867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Viktigt med källkritik!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 - föreläsning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Tack - på nästa föreläsning behandlar vi kapitel 2!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311700" y="43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Bildkällor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6896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Bild 3 &amp; 5: Amazon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446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Vår agenda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200025"/>
            <a:ext cx="4488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84">
                <a:solidFill>
                  <a:schemeClr val="dk1"/>
                </a:solidFill>
              </a:rPr>
              <a:t>Vem är jag?</a:t>
            </a:r>
            <a:endParaRPr sz="808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84">
                <a:solidFill>
                  <a:schemeClr val="dk1"/>
                </a:solidFill>
              </a:rPr>
              <a:t>Kursens mål och kurslitteraturen</a:t>
            </a:r>
            <a:endParaRPr sz="808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84">
                <a:solidFill>
                  <a:schemeClr val="dk1"/>
                </a:solidFill>
              </a:rPr>
              <a:t>Kursens upplägg</a:t>
            </a:r>
            <a:endParaRPr sz="808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84">
                <a:solidFill>
                  <a:schemeClr val="dk1"/>
                </a:solidFill>
              </a:rPr>
              <a:t>Allmänna tips &amp; råd</a:t>
            </a:r>
            <a:endParaRPr sz="808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84">
                <a:solidFill>
                  <a:schemeClr val="dk1"/>
                </a:solidFill>
              </a:rPr>
              <a:t>Det första kapitlet - historia som vetenskap och läroämne</a:t>
            </a:r>
            <a:endParaRPr sz="808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21600" y="434525"/>
            <a:ext cx="446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Vem är jag?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200025"/>
            <a:ext cx="4488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6">
                <a:solidFill>
                  <a:schemeClr val="dk1"/>
                </a:solidFill>
              </a:rPr>
              <a:t>Calle Koskela, 25 år, studerar politisk historia</a:t>
            </a:r>
            <a:endParaRPr sz="1000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6">
                <a:solidFill>
                  <a:schemeClr val="dk1"/>
                </a:solidFill>
              </a:rPr>
              <a:t>Politisk och ekonomisk historia går ofta hand i hand</a:t>
            </a:r>
            <a:endParaRPr sz="1000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446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Kursens mål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200025"/>
            <a:ext cx="45477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173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Att förbereda ER inför urvalsprovet:</a:t>
            </a:r>
            <a:endParaRPr sz="7173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73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73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173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= efter denna del av prepkursen ska ni </a:t>
            </a:r>
            <a:endParaRPr sz="7173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173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173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= efter denna del av prepkursen ska ni kunna ”ta till er och tillämpa kunskaper inom ekonomi”, inom ramarna för det som ingår i kursen HI1, Människan i en föränderlig omvärld</a:t>
            </a:r>
            <a:endParaRPr sz="7173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75" y="1631280"/>
            <a:ext cx="9144000" cy="113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454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Kursens mål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200025"/>
            <a:ext cx="44883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Ur Grunderna för gymnasiets läroplan 2015: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7753"/>
            <a:ext cx="9118732" cy="181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84150" y="0"/>
            <a:ext cx="85206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Kursens mål: centralt innehåll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101"/>
            <a:ext cx="5766999" cy="41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/>
              <a:t>Kursboken </a:t>
            </a:r>
            <a:endParaRPr sz="3620"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344850" y="631100"/>
            <a:ext cx="5487600" cy="39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421633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6385"/>
              <a:buFont typeface="Arial"/>
              <a:buChar char="•"/>
            </a:pPr>
            <a:r>
              <a:rPr lang="en" sz="663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Boken går igenom de centrala innehållen som beskrivs i läroplanen</a:t>
            </a:r>
            <a:endParaRPr sz="7439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1633" lvl="0" marL="4572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6385"/>
              <a:buFont typeface="Arial"/>
              <a:buChar char="•"/>
            </a:pPr>
            <a:r>
              <a:rPr lang="en" sz="663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Kan finnas alternativ beroende på gymnasium och språk - OK, MEN:</a:t>
            </a:r>
            <a:endParaRPr sz="7439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1633" lvl="0" marL="4572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6385"/>
              <a:buFont typeface="Arial"/>
              <a:buChar char="•"/>
            </a:pPr>
            <a:r>
              <a:rPr lang="en" sz="6639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Viktigast är att den litteratur ni använder er av täcker de mål och det innehåll som anges i läroplanen</a:t>
            </a:r>
            <a:endParaRPr sz="6639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25443" lvl="0" marL="4572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"/>
              <a:buChar char="•"/>
            </a:pPr>
            <a:r>
              <a:rPr lang="en" sz="663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 tip: Finns massor med litteratur som behandlar kursens innehåll (t.ex. Bonniers stora världshistoria), men OM ni vill läsa något extra, titta på den finskspråkiga inträdeslitteraturen</a:t>
            </a:r>
            <a:endParaRPr sz="6639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5775"/>
            <a:ext cx="3097056" cy="346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Kompendiet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43662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Syftet med kompendiet är att fungera som ett redskap för sammanfattning och repetition, ersätter INTE den egentliga kurslitteraturen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6626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Kompendiet tar endast upp de viktigaste delarna, läs därför också kursboken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36626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Följer stort sett samma kronologiska struktur som kursboken och föreläsningarna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vecasa ">
  <a:themeElements>
    <a:clrScheme name="Simple Light">
      <a:dk1>
        <a:srgbClr val="142C94"/>
      </a:dk1>
      <a:lt1>
        <a:srgbClr val="FFFFFF"/>
      </a:lt1>
      <a:dk2>
        <a:srgbClr val="DAD8ED"/>
      </a:dk2>
      <a:lt2>
        <a:srgbClr val="D9D9D9"/>
      </a:lt2>
      <a:accent1>
        <a:srgbClr val="142C9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