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  <p:sldMasterId id="2147483672" r:id="rId6"/>
    <p:sldMasterId id="2147483684" r:id="rId7"/>
    <p:sldMasterId id="214748369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</p:sldIdLst>
  <p:sldSz cy="6858000" cx="9144000"/>
  <p:notesSz cx="6858000" cy="9144000"/>
  <p:embeddedFontLst>
    <p:embeddedFont>
      <p:font typeface="Play"/>
      <p:bold r:id="rId38"/>
    </p:embeddedFont>
    <p:embeddedFont>
      <p:font typeface="Raleway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3" roundtripDataSignature="AMtx7miZYyU5xA3vGhknA44g8m6mbqlN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bold.fntdata"/><Relationship Id="rId20" Type="http://schemas.openxmlformats.org/officeDocument/2006/relationships/slide" Target="slides/slide11.xml"/><Relationship Id="rId42" Type="http://schemas.openxmlformats.org/officeDocument/2006/relationships/font" Target="fonts/Raleway-boldItalic.fntdata"/><Relationship Id="rId41" Type="http://schemas.openxmlformats.org/officeDocument/2006/relationships/font" Target="fonts/Raleway-italic.fntdata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43" Type="http://customschemas.google.com/relationships/presentationmetadata" Target="metadata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33" Type="http://schemas.openxmlformats.org/officeDocument/2006/relationships/slide" Target="slides/slide24.xml"/><Relationship Id="rId10" Type="http://schemas.openxmlformats.org/officeDocument/2006/relationships/slide" Target="slides/slide1.xml"/><Relationship Id="rId32" Type="http://schemas.openxmlformats.org/officeDocument/2006/relationships/slide" Target="slides/slide23.xml"/><Relationship Id="rId13" Type="http://schemas.openxmlformats.org/officeDocument/2006/relationships/slide" Target="slides/slide4.xml"/><Relationship Id="rId35" Type="http://schemas.openxmlformats.org/officeDocument/2006/relationships/slide" Target="slides/slide26.xml"/><Relationship Id="rId12" Type="http://schemas.openxmlformats.org/officeDocument/2006/relationships/slide" Target="slides/slide3.xml"/><Relationship Id="rId34" Type="http://schemas.openxmlformats.org/officeDocument/2006/relationships/slide" Target="slides/slide25.xml"/><Relationship Id="rId15" Type="http://schemas.openxmlformats.org/officeDocument/2006/relationships/slide" Target="slides/slide6.xml"/><Relationship Id="rId37" Type="http://schemas.openxmlformats.org/officeDocument/2006/relationships/slide" Target="slides/slide28.xml"/><Relationship Id="rId14" Type="http://schemas.openxmlformats.org/officeDocument/2006/relationships/slide" Target="slides/slide5.xml"/><Relationship Id="rId36" Type="http://schemas.openxmlformats.org/officeDocument/2006/relationships/slide" Target="slides/slide27.xml"/><Relationship Id="rId17" Type="http://schemas.openxmlformats.org/officeDocument/2006/relationships/slide" Target="slides/slide8.xml"/><Relationship Id="rId39" Type="http://schemas.openxmlformats.org/officeDocument/2006/relationships/font" Target="fonts/Raleway-regular.fntdata"/><Relationship Id="rId16" Type="http://schemas.openxmlformats.org/officeDocument/2006/relationships/slide" Target="slides/slide7.xml"/><Relationship Id="rId38" Type="http://schemas.openxmlformats.org/officeDocument/2006/relationships/font" Target="fonts/Play-bold.fntdata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- E = grundmängd</a:t>
            </a:r>
            <a:endParaRPr/>
          </a:p>
        </p:txBody>
      </p:sp>
      <p:sp>
        <p:nvSpPr>
          <p:cNvPr id="463" name="Google Shape;463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v-SE" sz="2400"/>
              <a:t>P står för probability och betyder sannolikhet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v-SE" sz="2400"/>
              <a:t>Gynsamma utfall är de utfall vars sannolikhet vi vill beräkna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v-SE" sz="2400"/>
              <a:t>Om utfallsrummet är oändligt kan vi illustrera det geometriskt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v-SE" sz="2400"/>
              <a:t>T.ex: Utfallsrummet är tid är mängden av gynsamma utfall en del av tiden --&gt; Tidsintervall 25 minuter och gynsamma utfall 6 minuter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v-SE" sz="2400"/>
              <a:t>Geometriska grejerna måste vara av samma typ och enhet</a:t>
            </a:r>
            <a:endParaRPr/>
          </a:p>
        </p:txBody>
      </p:sp>
      <p:sp>
        <p:nvSpPr>
          <p:cNvPr id="481" name="Google Shape;481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</p:txBody>
      </p:sp>
      <p:sp>
        <p:nvSpPr>
          <p:cNvPr id="491" name="Google Shape;491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</p:txBody>
      </p:sp>
      <p:sp>
        <p:nvSpPr>
          <p:cNvPr id="499" name="Google Shape;499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v-SE" sz="2400"/>
              <a:t>27 gröna i mitten är de som är kvinnor men hör till SDP --&gt; Snitten av mängderna A och B</a:t>
            </a:r>
            <a:endParaRPr/>
          </a:p>
        </p:txBody>
      </p:sp>
      <p:sp>
        <p:nvSpPr>
          <p:cNvPr id="507" name="Google Shape;507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v-SE" sz="2400"/>
              <a:t>Kom ihåg att summan av alla sannolikheter i en uppgift alltid blir 1!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v-SE" sz="2400"/>
              <a:t>Komplementet är motsatsen till A, ”A händer inte”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v-SE" sz="2400"/>
              <a:t>P(A) är beteckningen för sannolikheten att A skall inträffa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v-SE" sz="2400"/>
              <a:t>Man kan beräkna 1 minus komplementhändelsen för att få sannolikheten</a:t>
            </a:r>
            <a:endParaRPr/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v-SE" sz="2400"/>
              <a:t>T.ex: 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v-SE" sz="2400"/>
              <a:t>P(A) = jag kommer skriva fulla poäng i inträdesprovet till hanken, kanske 5%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v-SE" sz="2400"/>
              <a:t>P(A hat) = jag kommer inte skriva fulla poäng, 95%</a:t>
            </a:r>
            <a:endParaRPr/>
          </a:p>
        </p:txBody>
      </p:sp>
      <p:sp>
        <p:nvSpPr>
          <p:cNvPr id="521" name="Google Shape;521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v-SE" sz="2400"/>
              <a:t>Kallas också multiplikationsregeln i kort matta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v-SE" sz="2400"/>
              <a:t>Oberoende händelser, den första händelsens resultat påverkar inte den andra händelsens resultat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b="1" lang="sv-SE" sz="2400"/>
              <a:t>ALLTID OCH! -&gt; multiplikationsprincipen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b="0" lang="sv-SE" sz="2400"/>
              <a:t>Då multiplicerar man de olika sannolikheterna</a:t>
            </a:r>
            <a:endParaRPr/>
          </a:p>
        </p:txBody>
      </p:sp>
      <p:sp>
        <p:nvSpPr>
          <p:cNvPr id="529" name="Google Shape;529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v-SE" sz="2400"/>
              <a:t>Händelserna är oberoende men dom båda ska hända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v-SE" sz="2400"/>
              <a:t>Totalt sex rosor i vasen, två av dem är röda, sannolikheten att dra en röd = 2/6 --&gt; 1/3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v-SE" sz="2400"/>
              <a:t>Sannolikheten att först få en röd och sedan en till röd när man lagt tillbaka den första rosen = 1/3 chans * 1/3 chans = 1/9</a:t>
            </a:r>
            <a:endParaRPr/>
          </a:p>
        </p:txBody>
      </p:sp>
      <p:sp>
        <p:nvSpPr>
          <p:cNvPr id="537" name="Google Shape;537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v-SE" sz="2400"/>
              <a:t>Multiplikationsprincipen kan appliceras på hur många olika steg som helts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v-SE" sz="2400"/>
              <a:t>Alltid multiplicera de olika sätten</a:t>
            </a:r>
            <a:endParaRPr/>
          </a:p>
        </p:txBody>
      </p:sp>
      <p:sp>
        <p:nvSpPr>
          <p:cNvPr id="546" name="Google Shape;546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4" name="Google Shape;55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</p:txBody>
      </p:sp>
      <p:sp>
        <p:nvSpPr>
          <p:cNvPr id="555" name="Google Shape;555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</p:txBody>
      </p:sp>
      <p:sp>
        <p:nvSpPr>
          <p:cNvPr id="563" name="Google Shape;563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0" name="Google Shape;57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v-SE" sz="2400"/>
              <a:t>Kallas också additionsregeln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b="1" lang="sv-SE" sz="2400"/>
              <a:t>Alltid i ELLER --&gt; additionsprincipen</a:t>
            </a:r>
            <a:endParaRPr/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</p:txBody>
      </p:sp>
      <p:sp>
        <p:nvSpPr>
          <p:cNvPr id="571" name="Google Shape;571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9" name="Google Shape;57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v-SE" sz="2400"/>
              <a:t>Hjärter drottning ska tas bara en gång, annars kommer den två gånger i samplet</a:t>
            </a:r>
            <a:endParaRPr/>
          </a:p>
        </p:txBody>
      </p:sp>
      <p:sp>
        <p:nvSpPr>
          <p:cNvPr id="580" name="Google Shape;580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7" name="Google Shape;58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</p:txBody>
      </p:sp>
      <p:sp>
        <p:nvSpPr>
          <p:cNvPr id="588" name="Google Shape;588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6" name="Google Shape;59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</p:txBody>
      </p:sp>
      <p:sp>
        <p:nvSpPr>
          <p:cNvPr id="597" name="Google Shape;597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4" name="Google Shape;60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v-SE" sz="2400"/>
              <a:t>Först måste vi definiera de olika sannolikheterna för de olika orden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v-SE" sz="2400"/>
              <a:t>--&gt; Multiplikationsprincipen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v-SE" sz="2400"/>
              <a:t>T.ex. Fall 1: ingen vokal </a:t>
            </a:r>
            <a:r>
              <a:rPr b="1" lang="sv-SE" sz="2400"/>
              <a:t>och</a:t>
            </a:r>
            <a:r>
              <a:rPr lang="sv-SE" sz="2400"/>
              <a:t> ingen vokal och ingen vokal. Fall 2: vokal och ingen vokal och ingen vokal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v-SE" sz="2400"/>
              <a:t>Sedan utesluter fallen varandra: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sv-SE" sz="2400"/>
              <a:t>Det kan vara Fall 1</a:t>
            </a:r>
            <a:r>
              <a:rPr b="1" lang="sv-SE" sz="2400"/>
              <a:t> eller </a:t>
            </a:r>
            <a:r>
              <a:rPr lang="sv-SE" sz="2400"/>
              <a:t>Fall 2 eller Fall 3 eller Fall 4</a:t>
            </a:r>
            <a:endParaRPr/>
          </a:p>
        </p:txBody>
      </p:sp>
      <p:sp>
        <p:nvSpPr>
          <p:cNvPr id="605" name="Google Shape;605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2" name="Google Shape;61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</p:txBody>
      </p:sp>
      <p:sp>
        <p:nvSpPr>
          <p:cNvPr id="613" name="Google Shape;613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sv-SE" sz="2800"/>
              <a:t>Vi börjar med att gå igenom mängdlära och hur man kan beteckna olika mängder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sv-SE" sz="2800"/>
              <a:t>Bra att veta vad de olika beteckningarna står för och vad det betyder, används inte i kort-matta så mycket men kan finnas i uppgifter i inträdesprovet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sv-SE" sz="2800"/>
              <a:t>Mängd kan vara antal tal, bokstäver, människor etc. Vad som helst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sv-SE" sz="2800"/>
              <a:t>En mängd kan visas genom att räkna upp talen, som en del av en större mängd, med en figur (venndiagram) eller tallinje</a:t>
            </a:r>
            <a:endParaRPr/>
          </a:p>
        </p:txBody>
      </p:sp>
      <p:sp>
        <p:nvSpPr>
          <p:cNvPr id="400" name="Google Shape;400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- A sträck U betyder: A är inte en delmängd av mängden B</a:t>
            </a:r>
            <a:endParaRPr/>
          </a:p>
        </p:txBody>
      </p:sp>
      <p:sp>
        <p:nvSpPr>
          <p:cNvPr id="418" name="Google Shape;418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" name="Google Shape;1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9"/>
          <p:cNvSpPr txBox="1"/>
          <p:nvPr>
            <p:ph idx="1" type="body"/>
          </p:nvPr>
        </p:nvSpPr>
        <p:spPr>
          <a:xfrm rot="5400000">
            <a:off x="2491683" y="-434284"/>
            <a:ext cx="416063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7" name="Google Shape;87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3"/>
          <p:cNvSpPr txBox="1"/>
          <p:nvPr>
            <p:ph idx="1" type="body"/>
          </p:nvPr>
        </p:nvSpPr>
        <p:spPr>
          <a:xfrm>
            <a:off x="457200" y="1600200"/>
            <a:ext cx="8229600" cy="4160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innehållsdelar" type="twoObj">
  <p:cSld name="TWO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5" name="Google Shape;105;p4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6" name="Google Shape;106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2" name="Google Shape;112;p4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3" name="Google Shape;113;p4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4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5" name="Google Shape;115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nehåll med bildtext" type="objTx">
  <p:cSld name="OBJECT_WITH_CAPTIO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0" name="Google Shape;130;p4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1" name="Google Shape;131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" type="body"/>
          </p:nvPr>
        </p:nvSpPr>
        <p:spPr>
          <a:xfrm>
            <a:off x="457200" y="1600200"/>
            <a:ext cx="8229600" cy="4160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5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5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8" name="Google Shape;138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1"/>
          <p:cNvSpPr txBox="1"/>
          <p:nvPr>
            <p:ph idx="1" type="body"/>
          </p:nvPr>
        </p:nvSpPr>
        <p:spPr>
          <a:xfrm rot="5400000">
            <a:off x="2491683" y="-434284"/>
            <a:ext cx="416063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5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5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2" name="Google Shape;162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5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5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4" name="Google Shape;174;p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innehållsdelar" type="twoObj">
  <p:cSld name="TWO_OBJECTS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5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0" name="Google Shape;180;p5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1" name="Google Shape;181;p5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5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7" name="Google Shape;187;p5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88" name="Google Shape;188;p5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9" name="Google Shape;189;p5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0" name="Google Shape;190;p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5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5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5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nehåll med bildtext" type="objTx">
  <p:cSld name="OBJECT_WITH_CAPTION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6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5" name="Google Shape;205;p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06" name="Google Shape;206;p6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6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6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6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Google Shape;212;p6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3" name="Google Shape;213;p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6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6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" name="Google Shape;219;p6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6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6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6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6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6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6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4" name="Google Shape;234;p6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6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67"/>
          <p:cNvSpPr txBox="1"/>
          <p:nvPr>
            <p:ph idx="1" type="body"/>
          </p:nvPr>
        </p:nvSpPr>
        <p:spPr>
          <a:xfrm>
            <a:off x="457200" y="1600200"/>
            <a:ext cx="8229600" cy="4160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" name="Google Shape;240;p6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6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6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6" name="Google Shape;246;p6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7" name="Google Shape;247;p6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Google Shape;248;p6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innehållsdelar" type="twoObj">
  <p:cSld name="TWO_OBJECTS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6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2" name="Google Shape;252;p6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3" name="Google Shape;253;p6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6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7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9" name="Google Shape;259;p7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60" name="Google Shape;260;p7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1" name="Google Shape;261;p7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62" name="Google Shape;262;p7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Google Shape;263;p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7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7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7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7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innehållsdelar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3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4" name="Google Shape;34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Google Shape;272;p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Google Shape;273;p7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nehåll med bildtext" type="objTx">
  <p:cSld name="OBJECT_WITH_CAPTION_TEXT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7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77" name="Google Shape;277;p7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78" name="Google Shape;278;p7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7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7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7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7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7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85" name="Google Shape;285;p7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7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7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75"/>
          <p:cNvSpPr txBox="1"/>
          <p:nvPr>
            <p:ph idx="1" type="body"/>
          </p:nvPr>
        </p:nvSpPr>
        <p:spPr>
          <a:xfrm rot="5400000">
            <a:off x="2491683" y="-434284"/>
            <a:ext cx="416063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" name="Google Shape;291;p7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Google Shape;292;p7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p7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7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7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7" name="Google Shape;297;p7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7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7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6" name="Google Shape;306;p7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7" name="Google Shape;307;p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Google Shape;308;p7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79"/>
          <p:cNvSpPr txBox="1"/>
          <p:nvPr>
            <p:ph idx="1" type="body"/>
          </p:nvPr>
        </p:nvSpPr>
        <p:spPr>
          <a:xfrm>
            <a:off x="457200" y="1600200"/>
            <a:ext cx="8229600" cy="4160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2" name="Google Shape;312;p7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3" name="Google Shape;313;p7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7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8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8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8" name="Google Shape;318;p8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Google Shape;319;p8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0" name="Google Shape;320;p8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innehållsdelar" type="twoObj">
  <p:cSld name="TWO_OBJECTS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8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8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4" name="Google Shape;324;p8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5" name="Google Shape;325;p8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8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8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8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8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1" name="Google Shape;331;p8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32" name="Google Shape;332;p8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3" name="Google Shape;333;p8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34" name="Google Shape;334;p8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p8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3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1" name="Google Shape;41;p3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3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3" name="Google Shape;43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8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8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0" name="Google Shape;340;p8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1" name="Google Shape;341;p8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4" name="Google Shape;344;p8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5" name="Google Shape;345;p8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nehåll med bildtext" type="objTx">
  <p:cSld name="OBJECT_WITH_CAPTION_TEXT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8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8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49" name="Google Shape;349;p8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50" name="Google Shape;350;p8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8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8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8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8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8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57" name="Google Shape;357;p8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8" name="Google Shape;358;p8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8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8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87"/>
          <p:cNvSpPr txBox="1"/>
          <p:nvPr>
            <p:ph idx="1" type="body"/>
          </p:nvPr>
        </p:nvSpPr>
        <p:spPr>
          <a:xfrm rot="5400000">
            <a:off x="2491683" y="-434284"/>
            <a:ext cx="416063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8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8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5" name="Google Shape;365;p8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8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88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9" name="Google Shape;369;p8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8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8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nehåll med bildtext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3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9" name="Google Shape;59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3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9"/>
          <p:cNvSpPr txBox="1"/>
          <p:nvPr>
            <p:ph idx="1" type="body"/>
          </p:nvPr>
        </p:nvSpPr>
        <p:spPr>
          <a:xfrm>
            <a:off x="457200" y="1600200"/>
            <a:ext cx="8229600" cy="4160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41"/>
          <p:cNvSpPr txBox="1"/>
          <p:nvPr>
            <p:ph idx="1" type="body"/>
          </p:nvPr>
        </p:nvSpPr>
        <p:spPr>
          <a:xfrm>
            <a:off x="457200" y="1600200"/>
            <a:ext cx="8229600" cy="4160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5" name="Google Shape;155;p5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0" name="Google Shape;230;p65"/>
          <p:cNvSpPr txBox="1"/>
          <p:nvPr>
            <p:ph idx="1" type="body"/>
          </p:nvPr>
        </p:nvSpPr>
        <p:spPr>
          <a:xfrm>
            <a:off x="457200" y="1600200"/>
            <a:ext cx="8229600" cy="4160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2" name="Google Shape;302;p77"/>
          <p:cNvSpPr txBox="1"/>
          <p:nvPr>
            <p:ph idx="1" type="body"/>
          </p:nvPr>
        </p:nvSpPr>
        <p:spPr>
          <a:xfrm>
            <a:off x="457200" y="1600200"/>
            <a:ext cx="8229600" cy="4160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Relationship Id="rId4" Type="http://schemas.openxmlformats.org/officeDocument/2006/relationships/image" Target="../media/image1.png"/><Relationship Id="rId5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"/>
          <p:cNvSpPr txBox="1"/>
          <p:nvPr>
            <p:ph type="ctrTitle"/>
          </p:nvPr>
        </p:nvSpPr>
        <p:spPr>
          <a:xfrm>
            <a:off x="342900" y="1466022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800"/>
              <a:buFont typeface="Play"/>
              <a:buNone/>
            </a:pPr>
            <a:r>
              <a:rPr lang="sv-SE" sz="48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SANNOLIKHET: Mängdlära</a:t>
            </a:r>
            <a:endParaRPr/>
          </a:p>
        </p:txBody>
      </p:sp>
      <p:sp>
        <p:nvSpPr>
          <p:cNvPr id="378" name="Google Shape;378;p1"/>
          <p:cNvSpPr txBox="1"/>
          <p:nvPr>
            <p:ph idx="1" type="subTitle"/>
          </p:nvPr>
        </p:nvSpPr>
        <p:spPr>
          <a:xfrm>
            <a:off x="1371600" y="3715837"/>
            <a:ext cx="6400800" cy="869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4403"/>
              </a:buClr>
              <a:buSzPts val="3200"/>
              <a:buNone/>
            </a:pPr>
            <a:r>
              <a:rPr lang="sv-SE">
                <a:solidFill>
                  <a:srgbClr val="FF4403"/>
                </a:solidFill>
                <a:latin typeface="Play"/>
                <a:ea typeface="Play"/>
                <a:cs typeface="Play"/>
                <a:sym typeface="Play"/>
              </a:rPr>
              <a:t>Föreläsning 4</a:t>
            </a:r>
            <a:endParaRPr/>
          </a:p>
          <a:p>
            <a:pPr indent="0" lvl="0" marL="0" rtl="0" algn="ctr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t/>
            </a:r>
            <a:endParaRPr sz="1600">
              <a:solidFill>
                <a:srgbClr val="FF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79" name="Google Shape;379;p1"/>
          <p:cNvSpPr txBox="1"/>
          <p:nvPr/>
        </p:nvSpPr>
        <p:spPr>
          <a:xfrm>
            <a:off x="6022848" y="5616169"/>
            <a:ext cx="263258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Oy Svecasa Ab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Sanduddsgatan 7A II vån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00100 Helsingfors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www.svecasa.fi</a:t>
            </a:r>
            <a:endParaRPr/>
          </a:p>
        </p:txBody>
      </p:sp>
      <p:pic>
        <p:nvPicPr>
          <p:cNvPr id="380" name="Google Shape;38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"/>
          <p:cNvSpPr txBox="1"/>
          <p:nvPr>
            <p:ph type="ctrTitle"/>
          </p:nvPr>
        </p:nvSpPr>
        <p:spPr>
          <a:xfrm>
            <a:off x="834268" y="271238"/>
            <a:ext cx="7772400" cy="11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000"/>
              <a:buFont typeface="Play"/>
              <a:buNone/>
            </a:pPr>
            <a:r>
              <a:rPr lang="sv-SE" sz="40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Betäckningar</a:t>
            </a:r>
            <a:endParaRPr sz="4000">
              <a:solidFill>
                <a:srgbClr val="0F1C9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57" name="Google Shape;457;p10"/>
          <p:cNvSpPr txBox="1"/>
          <p:nvPr>
            <p:ph idx="1" type="subTitle"/>
          </p:nvPr>
        </p:nvSpPr>
        <p:spPr>
          <a:xfrm>
            <a:off x="651673" y="1400526"/>
            <a:ext cx="8137589" cy="4241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160"/>
              <a:buFont typeface="Arial"/>
              <a:buChar char="•"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Differensen mellan mängderna A och B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ts val="2160"/>
              <a:buFont typeface="Arial"/>
              <a:buChar char="•"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 element i mängden A som inte tillhör mängden B</a:t>
            </a:r>
            <a:endParaRPr/>
          </a:p>
        </p:txBody>
      </p:sp>
      <p:pic>
        <p:nvPicPr>
          <p:cNvPr id="458" name="Google Shape;4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3365799" y="1312201"/>
            <a:ext cx="2709334" cy="6452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1"/>
          <p:cNvSpPr txBox="1"/>
          <p:nvPr>
            <p:ph type="ctrTitle"/>
          </p:nvPr>
        </p:nvSpPr>
        <p:spPr>
          <a:xfrm>
            <a:off x="834268" y="271238"/>
            <a:ext cx="7772400" cy="11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000"/>
              <a:buFont typeface="Play"/>
              <a:buNone/>
            </a:pPr>
            <a:r>
              <a:rPr lang="sv-SE" sz="40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Betäckningar</a:t>
            </a:r>
            <a:endParaRPr sz="4000">
              <a:solidFill>
                <a:srgbClr val="0F1C9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66" name="Google Shape;466;p11"/>
          <p:cNvSpPr txBox="1"/>
          <p:nvPr>
            <p:ph idx="1" type="subTitle"/>
          </p:nvPr>
        </p:nvSpPr>
        <p:spPr>
          <a:xfrm>
            <a:off x="651673" y="1236134"/>
            <a:ext cx="8137589" cy="44057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6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sv-SE"/>
              <a:t> </a:t>
            </a:r>
            <a:endParaRPr/>
          </a:p>
        </p:txBody>
      </p:sp>
      <p:pic>
        <p:nvPicPr>
          <p:cNvPr id="467" name="Google Shape;46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2864807" y="1730811"/>
            <a:ext cx="3329704" cy="5232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2"/>
          <p:cNvSpPr txBox="1"/>
          <p:nvPr>
            <p:ph type="ctrTitle"/>
          </p:nvPr>
        </p:nvSpPr>
        <p:spPr>
          <a:xfrm>
            <a:off x="834268" y="271238"/>
            <a:ext cx="7772400" cy="11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000"/>
              <a:buFont typeface="Play"/>
              <a:buNone/>
            </a:pPr>
            <a:r>
              <a:rPr lang="sv-SE" sz="40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Klassisk sannolikhet</a:t>
            </a:r>
            <a:endParaRPr sz="4000">
              <a:solidFill>
                <a:srgbClr val="0F1C9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75" name="Google Shape;475;p12"/>
          <p:cNvSpPr txBox="1"/>
          <p:nvPr>
            <p:ph idx="1" type="subTitle"/>
          </p:nvPr>
        </p:nvSpPr>
        <p:spPr>
          <a:xfrm>
            <a:off x="651673" y="1246910"/>
            <a:ext cx="8137589" cy="4394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160"/>
              <a:buFont typeface="Arial"/>
              <a:buChar char="•"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Klassisk sannolikhet undersöker sannolikheter vid symmetriska utfall (alla utfall är lika sannolika)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ts val="2160"/>
              <a:buFont typeface="Arial"/>
              <a:buChar char="•"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Ex. när man kastar en tärning</a:t>
            </a:r>
            <a:endParaRPr/>
          </a:p>
          <a:p>
            <a:pPr indent="-320040" lvl="0" marL="45720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ts val="216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76" name="Google Shape;47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3273897" y="1692994"/>
            <a:ext cx="3323181" cy="5077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3"/>
          <p:cNvSpPr txBox="1"/>
          <p:nvPr>
            <p:ph type="ctrTitle"/>
          </p:nvPr>
        </p:nvSpPr>
        <p:spPr>
          <a:xfrm>
            <a:off x="834268" y="271238"/>
            <a:ext cx="7772400" cy="11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000"/>
              <a:buFont typeface="Play"/>
              <a:buNone/>
            </a:pPr>
            <a:r>
              <a:rPr lang="sv-SE" sz="40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Sannolikheter</a:t>
            </a:r>
            <a:endParaRPr sz="4000">
              <a:solidFill>
                <a:srgbClr val="0F1C9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84" name="Google Shape;484;p13"/>
          <p:cNvSpPr txBox="1"/>
          <p:nvPr>
            <p:ph idx="1" type="subTitle"/>
          </p:nvPr>
        </p:nvSpPr>
        <p:spPr>
          <a:xfrm>
            <a:off x="651673" y="1851898"/>
            <a:ext cx="8137589" cy="4292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160"/>
              <a:buNone/>
            </a:pPr>
            <a:r>
              <a:t/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ts val="2160"/>
              <a:buNone/>
            </a:pPr>
            <a:r>
              <a:t/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ts val="2160"/>
              <a:buNone/>
            </a:pPr>
            <a:r>
              <a:t/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59A1"/>
              </a:buClr>
              <a:buSzPts val="1800"/>
              <a:buNone/>
            </a:pPr>
            <a:r>
              <a:rPr lang="sv-SE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Vid fall då alla utfall är lika sannolika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59A1"/>
              </a:buClr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59A1"/>
              </a:buClr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59A1"/>
              </a:buClr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59A1"/>
              </a:buClr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59A1"/>
              </a:buClr>
              <a:buSzPts val="1800"/>
              <a:buNone/>
            </a:pPr>
            <a:r>
              <a:rPr lang="sv-SE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T.ex. längd, area, volym, vinkel, tid</a:t>
            </a:r>
            <a:endParaRPr/>
          </a:p>
        </p:txBody>
      </p:sp>
      <p:pic>
        <p:nvPicPr>
          <p:cNvPr id="485" name="Google Shape;4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3533031" y="1224328"/>
            <a:ext cx="1704107" cy="666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3601366" y="-1086974"/>
            <a:ext cx="1567435" cy="672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4"/>
          <p:cNvSpPr txBox="1"/>
          <p:nvPr>
            <p:ph type="ctrTitle"/>
          </p:nvPr>
        </p:nvSpPr>
        <p:spPr>
          <a:xfrm>
            <a:off x="834268" y="271238"/>
            <a:ext cx="7772400" cy="11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000"/>
              <a:buFont typeface="Play"/>
              <a:buNone/>
            </a:pPr>
            <a:r>
              <a:rPr lang="sv-SE" sz="40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Exempel</a:t>
            </a:r>
            <a:endParaRPr sz="4000">
              <a:solidFill>
                <a:srgbClr val="0F1C9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94" name="Google Shape;494;p14"/>
          <p:cNvSpPr txBox="1"/>
          <p:nvPr>
            <p:ph idx="1" type="subTitle"/>
          </p:nvPr>
        </p:nvSpPr>
        <p:spPr>
          <a:xfrm>
            <a:off x="651673" y="1400526"/>
            <a:ext cx="8137589" cy="43808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8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sv-SE"/>
              <a:t> </a:t>
            </a:r>
            <a:endParaRPr/>
          </a:p>
        </p:txBody>
      </p:sp>
      <p:pic>
        <p:nvPicPr>
          <p:cNvPr id="495" name="Google Shape;49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5"/>
          <p:cNvSpPr txBox="1"/>
          <p:nvPr>
            <p:ph type="ctrTitle"/>
          </p:nvPr>
        </p:nvSpPr>
        <p:spPr>
          <a:xfrm>
            <a:off x="834268" y="271238"/>
            <a:ext cx="7772400" cy="11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000"/>
              <a:buFont typeface="Play"/>
              <a:buNone/>
            </a:pPr>
            <a:r>
              <a:rPr lang="sv-SE" sz="40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Exempel</a:t>
            </a:r>
            <a:endParaRPr sz="4000">
              <a:solidFill>
                <a:srgbClr val="0F1C9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02" name="Google Shape;502;p15"/>
          <p:cNvSpPr txBox="1"/>
          <p:nvPr>
            <p:ph idx="1" type="subTitle"/>
          </p:nvPr>
        </p:nvSpPr>
        <p:spPr>
          <a:xfrm>
            <a:off x="651673" y="1400526"/>
            <a:ext cx="8137589" cy="4380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160"/>
              <a:buNone/>
            </a:pPr>
            <a:r>
              <a:t/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ts val="2160"/>
              <a:buNone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Ex 2. Det finns 85 kvinnor i riksdagen och 115 män, flest kvinnor tillhör SDP, nämligen 27 kvinnor av 42 tillhör SDP. Vi väljer en riksdagsledarmot med lottdragning. Vad är sannolikheten att den valda personen är: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ts val="2160"/>
              <a:buAutoNum type="alphaLcParenR"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 kvinna men inte socialdemokrat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ts val="2160"/>
              <a:buAutoNum type="alphaLcParenR"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 man men inte socialdemokrat</a:t>
            </a:r>
            <a:endParaRPr/>
          </a:p>
        </p:txBody>
      </p:sp>
      <p:pic>
        <p:nvPicPr>
          <p:cNvPr id="503" name="Google Shape;5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6"/>
          <p:cNvSpPr txBox="1"/>
          <p:nvPr>
            <p:ph type="ctrTitle"/>
          </p:nvPr>
        </p:nvSpPr>
        <p:spPr>
          <a:xfrm>
            <a:off x="834268" y="271238"/>
            <a:ext cx="7772400" cy="11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000"/>
              <a:buFont typeface="Play"/>
              <a:buNone/>
            </a:pPr>
            <a:r>
              <a:rPr lang="sv-SE" sz="40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Exempel</a:t>
            </a:r>
            <a:endParaRPr sz="4000">
              <a:solidFill>
                <a:srgbClr val="0F1C9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10" name="Google Shape;510;p16"/>
          <p:cNvSpPr txBox="1"/>
          <p:nvPr>
            <p:ph idx="1" type="subTitle"/>
          </p:nvPr>
        </p:nvSpPr>
        <p:spPr>
          <a:xfrm>
            <a:off x="651673" y="1400526"/>
            <a:ext cx="8137589" cy="43808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8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sv-SE"/>
              <a:t> </a:t>
            </a:r>
            <a:endParaRPr/>
          </a:p>
        </p:txBody>
      </p:sp>
      <p:pic>
        <p:nvPicPr>
          <p:cNvPr id="511" name="Google Shape;51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16"/>
          <p:cNvSpPr/>
          <p:nvPr/>
        </p:nvSpPr>
        <p:spPr>
          <a:xfrm>
            <a:off x="2816251" y="2231785"/>
            <a:ext cx="3219950" cy="1168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6"/>
          <p:cNvSpPr/>
          <p:nvPr/>
        </p:nvSpPr>
        <p:spPr>
          <a:xfrm>
            <a:off x="2928731" y="2369642"/>
            <a:ext cx="1669773" cy="821634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Kvinna inte SDP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58</a:t>
            </a:r>
            <a:endParaRPr/>
          </a:p>
        </p:txBody>
      </p:sp>
      <p:sp>
        <p:nvSpPr>
          <p:cNvPr id="514" name="Google Shape;514;p16"/>
          <p:cNvSpPr/>
          <p:nvPr/>
        </p:nvSpPr>
        <p:spPr>
          <a:xfrm>
            <a:off x="4147930" y="2369642"/>
            <a:ext cx="1669774" cy="821634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 SDP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  <p:sp>
        <p:nvSpPr>
          <p:cNvPr id="515" name="Google Shape;515;p16"/>
          <p:cNvSpPr txBox="1"/>
          <p:nvPr/>
        </p:nvSpPr>
        <p:spPr>
          <a:xfrm>
            <a:off x="4179800" y="2595793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27</a:t>
            </a:r>
            <a:endParaRPr/>
          </a:p>
        </p:txBody>
      </p:sp>
      <p:sp>
        <p:nvSpPr>
          <p:cNvPr id="516" name="Google Shape;516;p16"/>
          <p:cNvSpPr txBox="1"/>
          <p:nvPr/>
        </p:nvSpPr>
        <p:spPr>
          <a:xfrm>
            <a:off x="4705675" y="3086024"/>
            <a:ext cx="13596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 inte SDP = </a:t>
            </a:r>
            <a:r>
              <a:rPr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/>
          </a:p>
        </p:txBody>
      </p:sp>
      <p:sp>
        <p:nvSpPr>
          <p:cNvPr id="517" name="Google Shape;517;p16"/>
          <p:cNvSpPr txBox="1"/>
          <p:nvPr/>
        </p:nvSpPr>
        <p:spPr>
          <a:xfrm>
            <a:off x="3384165" y="1920896"/>
            <a:ext cx="24286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Totala ledamöter = 200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7"/>
          <p:cNvSpPr txBox="1"/>
          <p:nvPr>
            <p:ph type="ctrTitle"/>
          </p:nvPr>
        </p:nvSpPr>
        <p:spPr>
          <a:xfrm>
            <a:off x="834268" y="271238"/>
            <a:ext cx="7772400" cy="11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000"/>
              <a:buFont typeface="Play"/>
              <a:buNone/>
            </a:pPr>
            <a:r>
              <a:rPr lang="sv-SE" sz="40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Komplementhändelse</a:t>
            </a:r>
            <a:endParaRPr sz="4000">
              <a:solidFill>
                <a:srgbClr val="0F1C9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24" name="Google Shape;524;p17"/>
          <p:cNvSpPr txBox="1"/>
          <p:nvPr>
            <p:ph idx="1" type="subTitle"/>
          </p:nvPr>
        </p:nvSpPr>
        <p:spPr>
          <a:xfrm>
            <a:off x="651673" y="1400526"/>
            <a:ext cx="8137589" cy="43808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66" r="0" t="-2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sv-SE"/>
              <a:t> </a:t>
            </a:r>
            <a:endParaRPr/>
          </a:p>
        </p:txBody>
      </p:sp>
      <p:pic>
        <p:nvPicPr>
          <p:cNvPr id="525" name="Google Shape;52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8"/>
          <p:cNvSpPr txBox="1"/>
          <p:nvPr>
            <p:ph type="ctrTitle"/>
          </p:nvPr>
        </p:nvSpPr>
        <p:spPr>
          <a:xfrm>
            <a:off x="834268" y="271238"/>
            <a:ext cx="7772400" cy="11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000"/>
              <a:buFont typeface="Play"/>
              <a:buNone/>
            </a:pPr>
            <a:r>
              <a:rPr lang="sv-SE" sz="40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Multiplikationsprincipen</a:t>
            </a:r>
            <a:endParaRPr sz="4000">
              <a:solidFill>
                <a:srgbClr val="0F1C9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32" name="Google Shape;532;p18"/>
          <p:cNvSpPr txBox="1"/>
          <p:nvPr>
            <p:ph idx="1" type="subTitle"/>
          </p:nvPr>
        </p:nvSpPr>
        <p:spPr>
          <a:xfrm>
            <a:off x="651673" y="1400526"/>
            <a:ext cx="8137589" cy="43808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77" l="-622" r="0" t="-5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sv-SE"/>
              <a:t> </a:t>
            </a:r>
            <a:endParaRPr/>
          </a:p>
        </p:txBody>
      </p:sp>
      <p:pic>
        <p:nvPicPr>
          <p:cNvPr id="533" name="Google Shape;53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9"/>
          <p:cNvSpPr txBox="1"/>
          <p:nvPr>
            <p:ph type="ctrTitle"/>
          </p:nvPr>
        </p:nvSpPr>
        <p:spPr>
          <a:xfrm>
            <a:off x="834268" y="271238"/>
            <a:ext cx="7772400" cy="11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000"/>
              <a:buFont typeface="Play"/>
              <a:buNone/>
            </a:pPr>
            <a:r>
              <a:rPr lang="sv-SE" sz="40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Multiplikationsprincipen</a:t>
            </a:r>
            <a:endParaRPr sz="4000">
              <a:solidFill>
                <a:srgbClr val="0F1C9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40" name="Google Shape;540;p19"/>
          <p:cNvSpPr txBox="1"/>
          <p:nvPr>
            <p:ph idx="1" type="subTitle"/>
          </p:nvPr>
        </p:nvSpPr>
        <p:spPr>
          <a:xfrm>
            <a:off x="651673" y="1400526"/>
            <a:ext cx="8137589" cy="4380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160"/>
              <a:buNone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Svar:</a:t>
            </a:r>
            <a:endParaRPr/>
          </a:p>
        </p:txBody>
      </p:sp>
      <p:pic>
        <p:nvPicPr>
          <p:cNvPr id="541" name="Google Shape;5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8470" y="2403987"/>
            <a:ext cx="8390792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"/>
          <p:cNvSpPr txBox="1"/>
          <p:nvPr>
            <p:ph type="ctrTitle"/>
          </p:nvPr>
        </p:nvSpPr>
        <p:spPr>
          <a:xfrm>
            <a:off x="834268" y="271238"/>
            <a:ext cx="7772400" cy="11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000"/>
              <a:buFont typeface="Play"/>
              <a:buNone/>
            </a:pPr>
            <a:r>
              <a:rPr lang="sv-SE" sz="40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Sammanfattning: Föreläsning 2 &amp; 3</a:t>
            </a:r>
            <a:endParaRPr sz="4000">
              <a:solidFill>
                <a:srgbClr val="0F1C9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87" name="Google Shape;387;p2"/>
          <p:cNvSpPr txBox="1"/>
          <p:nvPr>
            <p:ph idx="1" type="subTitle"/>
          </p:nvPr>
        </p:nvSpPr>
        <p:spPr>
          <a:xfrm>
            <a:off x="651673" y="1400526"/>
            <a:ext cx="8137589" cy="4241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160"/>
              <a:buFont typeface="Arial"/>
              <a:buChar char="•"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Lägesmått</a:t>
            </a:r>
            <a:endParaRPr/>
          </a:p>
          <a:p>
            <a:pPr indent="-457200" lvl="1" marL="914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59A1"/>
              </a:buClr>
              <a:buSzPts val="1800"/>
              <a:buFont typeface="Arial"/>
              <a:buChar char="•"/>
            </a:pPr>
            <a:r>
              <a:rPr lang="sv-SE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Typvärde</a:t>
            </a:r>
            <a:endParaRPr/>
          </a:p>
          <a:p>
            <a:pPr indent="-457200" lvl="1" marL="914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59A1"/>
              </a:buClr>
              <a:buSzPts val="1800"/>
              <a:buFont typeface="Arial"/>
              <a:buChar char="•"/>
            </a:pPr>
            <a:r>
              <a:rPr lang="sv-SE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Median</a:t>
            </a:r>
            <a:endParaRPr/>
          </a:p>
          <a:p>
            <a:pPr indent="-457200" lvl="1" marL="914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59A1"/>
              </a:buClr>
              <a:buSzPts val="1800"/>
              <a:buFont typeface="Arial"/>
              <a:buChar char="•"/>
            </a:pPr>
            <a:r>
              <a:rPr lang="sv-SE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Medelvärde, Vägt medelvärde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ts val="2160"/>
              <a:buFont typeface="Arial"/>
              <a:buChar char="•"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Spridningsmått</a:t>
            </a:r>
            <a:endParaRPr/>
          </a:p>
          <a:p>
            <a:pPr indent="-457200" lvl="1" marL="914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59A1"/>
              </a:buClr>
              <a:buSzPts val="1800"/>
              <a:buFont typeface="Arial"/>
              <a:buChar char="•"/>
            </a:pPr>
            <a:r>
              <a:rPr lang="sv-SE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Varians</a:t>
            </a:r>
            <a:endParaRPr/>
          </a:p>
          <a:p>
            <a:pPr indent="-457200" lvl="1" marL="914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59A1"/>
              </a:buClr>
              <a:buSzPts val="1800"/>
              <a:buFont typeface="Arial"/>
              <a:buChar char="•"/>
            </a:pPr>
            <a:r>
              <a:rPr lang="sv-SE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Standardavvikelse</a:t>
            </a:r>
            <a:endParaRPr/>
          </a:p>
          <a:p>
            <a:pPr indent="-457200" lvl="1" marL="914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59A1"/>
              </a:buClr>
              <a:buSzPts val="1800"/>
              <a:buFont typeface="Arial"/>
              <a:buChar char="•"/>
            </a:pPr>
            <a:r>
              <a:rPr lang="sv-SE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Stickprovsstandardavvikelse</a:t>
            </a:r>
            <a:endParaRPr/>
          </a:p>
          <a:p>
            <a:pPr indent="-457200" lvl="1" marL="914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59A1"/>
              </a:buClr>
              <a:buSzPts val="1800"/>
              <a:buFont typeface="Arial"/>
              <a:buChar char="•"/>
            </a:pPr>
            <a:r>
              <a:rPr lang="sv-SE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Variationsbredden</a:t>
            </a:r>
            <a:endParaRPr/>
          </a:p>
        </p:txBody>
      </p:sp>
      <p:pic>
        <p:nvPicPr>
          <p:cNvPr id="388" name="Google Shape;38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0"/>
          <p:cNvSpPr txBox="1"/>
          <p:nvPr>
            <p:ph type="ctrTitle"/>
          </p:nvPr>
        </p:nvSpPr>
        <p:spPr>
          <a:xfrm>
            <a:off x="834268" y="271238"/>
            <a:ext cx="7772400" cy="11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000"/>
              <a:buFont typeface="Play"/>
              <a:buNone/>
            </a:pPr>
            <a:r>
              <a:rPr lang="sv-SE" sz="40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Multiplikationsprincipen</a:t>
            </a:r>
            <a:endParaRPr sz="4000">
              <a:solidFill>
                <a:srgbClr val="0F1C9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49" name="Google Shape;549;p20"/>
          <p:cNvSpPr txBox="1"/>
          <p:nvPr>
            <p:ph idx="1" type="subTitle"/>
          </p:nvPr>
        </p:nvSpPr>
        <p:spPr>
          <a:xfrm>
            <a:off x="651673" y="1400526"/>
            <a:ext cx="8137589" cy="43808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62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sv-SE"/>
              <a:t> </a:t>
            </a:r>
            <a:endParaRPr/>
          </a:p>
        </p:txBody>
      </p:sp>
      <p:pic>
        <p:nvPicPr>
          <p:cNvPr id="550" name="Google Shape;55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6207" y="3377380"/>
            <a:ext cx="6238568" cy="1976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1"/>
          <p:cNvSpPr txBox="1"/>
          <p:nvPr>
            <p:ph type="ctrTitle"/>
          </p:nvPr>
        </p:nvSpPr>
        <p:spPr>
          <a:xfrm>
            <a:off x="834268" y="271238"/>
            <a:ext cx="7772400" cy="11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000"/>
              <a:buFont typeface="Play"/>
              <a:buNone/>
            </a:pPr>
            <a:r>
              <a:rPr lang="sv-SE" sz="40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Multiplikationsprincipen</a:t>
            </a:r>
            <a:endParaRPr sz="4000">
              <a:solidFill>
                <a:srgbClr val="0F1C9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58" name="Google Shape;558;p21"/>
          <p:cNvSpPr txBox="1"/>
          <p:nvPr>
            <p:ph idx="1" type="subTitle"/>
          </p:nvPr>
        </p:nvSpPr>
        <p:spPr>
          <a:xfrm>
            <a:off x="651673" y="1400526"/>
            <a:ext cx="8137589" cy="43808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8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sv-SE"/>
              <a:t> </a:t>
            </a:r>
            <a:endParaRPr/>
          </a:p>
        </p:txBody>
      </p:sp>
      <p:pic>
        <p:nvPicPr>
          <p:cNvPr id="559" name="Google Shape;55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2"/>
          <p:cNvSpPr txBox="1"/>
          <p:nvPr>
            <p:ph type="ctrTitle"/>
          </p:nvPr>
        </p:nvSpPr>
        <p:spPr>
          <a:xfrm>
            <a:off x="834268" y="271238"/>
            <a:ext cx="7772400" cy="11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000"/>
              <a:buFont typeface="Play"/>
              <a:buNone/>
            </a:pPr>
            <a:r>
              <a:rPr lang="sv-SE" sz="40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Multiplikationsprincipen</a:t>
            </a:r>
            <a:endParaRPr sz="4000">
              <a:solidFill>
                <a:srgbClr val="0F1C9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66" name="Google Shape;566;p22"/>
          <p:cNvSpPr txBox="1"/>
          <p:nvPr>
            <p:ph idx="1" type="subTitle"/>
          </p:nvPr>
        </p:nvSpPr>
        <p:spPr>
          <a:xfrm>
            <a:off x="651673" y="1400526"/>
            <a:ext cx="8137589" cy="43808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44" l="-77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sv-SE"/>
              <a:t> </a:t>
            </a:r>
            <a:endParaRPr/>
          </a:p>
        </p:txBody>
      </p:sp>
      <p:pic>
        <p:nvPicPr>
          <p:cNvPr id="567" name="Google Shape;56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3"/>
          <p:cNvSpPr txBox="1"/>
          <p:nvPr>
            <p:ph type="ctrTitle"/>
          </p:nvPr>
        </p:nvSpPr>
        <p:spPr>
          <a:xfrm>
            <a:off x="834268" y="271238"/>
            <a:ext cx="7772400" cy="11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000"/>
              <a:buFont typeface="Play"/>
              <a:buNone/>
            </a:pPr>
            <a:r>
              <a:rPr lang="sv-SE" sz="40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Additionsprincipen</a:t>
            </a:r>
            <a:endParaRPr sz="4000">
              <a:solidFill>
                <a:srgbClr val="0F1C9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74" name="Google Shape;574;p23"/>
          <p:cNvSpPr txBox="1"/>
          <p:nvPr>
            <p:ph idx="1" type="subTitle"/>
          </p:nvPr>
        </p:nvSpPr>
        <p:spPr>
          <a:xfrm>
            <a:off x="651673" y="1400526"/>
            <a:ext cx="8137589" cy="43808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776" r="0" t="-2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sv-SE"/>
              <a:t> </a:t>
            </a:r>
            <a:endParaRPr/>
          </a:p>
        </p:txBody>
      </p:sp>
      <p:pic>
        <p:nvPicPr>
          <p:cNvPr id="575" name="Google Shape;57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2875" y="3318425"/>
            <a:ext cx="7543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4"/>
          <p:cNvSpPr txBox="1"/>
          <p:nvPr>
            <p:ph type="ctrTitle"/>
          </p:nvPr>
        </p:nvSpPr>
        <p:spPr>
          <a:xfrm>
            <a:off x="834268" y="271238"/>
            <a:ext cx="7772400" cy="11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000"/>
              <a:buFont typeface="Play"/>
              <a:buNone/>
            </a:pPr>
            <a:r>
              <a:rPr lang="sv-SE" sz="40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Additionsprincipen</a:t>
            </a:r>
            <a:endParaRPr sz="4000">
              <a:solidFill>
                <a:srgbClr val="0F1C9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83" name="Google Shape;583;p24"/>
          <p:cNvSpPr txBox="1"/>
          <p:nvPr>
            <p:ph idx="1" type="subTitle"/>
          </p:nvPr>
        </p:nvSpPr>
        <p:spPr>
          <a:xfrm>
            <a:off x="651673" y="1400526"/>
            <a:ext cx="8137589" cy="43808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8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sv-SE"/>
              <a:t> </a:t>
            </a:r>
            <a:endParaRPr/>
          </a:p>
        </p:txBody>
      </p:sp>
      <p:pic>
        <p:nvPicPr>
          <p:cNvPr id="584" name="Google Shape;58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5"/>
          <p:cNvSpPr txBox="1"/>
          <p:nvPr>
            <p:ph type="ctrTitle"/>
          </p:nvPr>
        </p:nvSpPr>
        <p:spPr>
          <a:xfrm>
            <a:off x="834268" y="271238"/>
            <a:ext cx="7772400" cy="11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000"/>
              <a:buFont typeface="Play"/>
              <a:buNone/>
            </a:pPr>
            <a:r>
              <a:rPr lang="sv-SE" sz="40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Additionsprincipen</a:t>
            </a:r>
            <a:endParaRPr sz="4000">
              <a:solidFill>
                <a:srgbClr val="0F1C9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591" name="Google Shape;591;p25"/>
          <p:cNvSpPr txBox="1"/>
          <p:nvPr>
            <p:ph idx="1" type="subTitle"/>
          </p:nvPr>
        </p:nvSpPr>
        <p:spPr>
          <a:xfrm>
            <a:off x="651673" y="1400526"/>
            <a:ext cx="8137589" cy="43808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622" r="-202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sv-SE"/>
              <a:t> </a:t>
            </a:r>
            <a:endParaRPr/>
          </a:p>
        </p:txBody>
      </p:sp>
      <p:pic>
        <p:nvPicPr>
          <p:cNvPr id="592" name="Google Shape;59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8440" y="4380270"/>
            <a:ext cx="6430297" cy="1401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6"/>
          <p:cNvSpPr txBox="1"/>
          <p:nvPr>
            <p:ph type="ctrTitle"/>
          </p:nvPr>
        </p:nvSpPr>
        <p:spPr>
          <a:xfrm>
            <a:off x="834268" y="271238"/>
            <a:ext cx="7772400" cy="11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000"/>
              <a:buFont typeface="Play"/>
              <a:buNone/>
            </a:pPr>
            <a:r>
              <a:rPr lang="sv-SE" sz="40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Additionsprincipen</a:t>
            </a:r>
            <a:endParaRPr sz="4000">
              <a:solidFill>
                <a:srgbClr val="0F1C9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600" name="Google Shape;600;p26"/>
          <p:cNvSpPr txBox="1"/>
          <p:nvPr>
            <p:ph idx="1" type="subTitle"/>
          </p:nvPr>
        </p:nvSpPr>
        <p:spPr>
          <a:xfrm>
            <a:off x="651673" y="1400526"/>
            <a:ext cx="8137589" cy="4380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160"/>
              <a:buNone/>
            </a:pPr>
            <a:r>
              <a:t/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ts val="2160"/>
              <a:buNone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Ex 1. Eva har 5 par sandaler, 4 par sneakers och 2 par klackskor. På hur många sätt kan hon välja sina skor?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ts val="2160"/>
              <a:buNone/>
            </a:pPr>
            <a:r>
              <a:t/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ts val="2160"/>
              <a:buNone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Svar: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ts val="2160"/>
              <a:buNone/>
            </a:pPr>
            <a:r>
              <a:t/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ts val="2160"/>
              <a:buNone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           5 + 4 + 2 = 11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ts val="2160"/>
              <a:buNone/>
            </a:pPr>
            <a:r>
              <a:t/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01" name="Google Shape;60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7"/>
          <p:cNvSpPr txBox="1"/>
          <p:nvPr>
            <p:ph type="ctrTitle"/>
          </p:nvPr>
        </p:nvSpPr>
        <p:spPr>
          <a:xfrm>
            <a:off x="834268" y="271238"/>
            <a:ext cx="7772400" cy="11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000"/>
              <a:buFont typeface="Play"/>
              <a:buNone/>
            </a:pPr>
            <a:r>
              <a:rPr lang="sv-SE" sz="40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Additionsprincipen</a:t>
            </a:r>
            <a:endParaRPr sz="4000">
              <a:solidFill>
                <a:srgbClr val="0F1C9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608" name="Google Shape;608;p27"/>
          <p:cNvSpPr txBox="1"/>
          <p:nvPr>
            <p:ph idx="1" type="subTitle"/>
          </p:nvPr>
        </p:nvSpPr>
        <p:spPr>
          <a:xfrm>
            <a:off x="651673" y="1400526"/>
            <a:ext cx="8137589" cy="4380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ct val="90000"/>
              <a:buNone/>
            </a:pPr>
            <a:r>
              <a:t/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20000"/>
              </a:lnSpc>
              <a:spcBef>
                <a:spcPts val="408"/>
              </a:spcBef>
              <a:spcAft>
                <a:spcPts val="0"/>
              </a:spcAft>
              <a:buClr>
                <a:srgbClr val="0059A1"/>
              </a:buClr>
              <a:buSzPct val="90000"/>
              <a:buNone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Ex 2. Hur många ord med tre boksätver innehåller </a:t>
            </a:r>
            <a:r>
              <a:rPr lang="sv-SE" sz="24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högst en vokal</a:t>
            </a: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då vi använder 20 konsonanter och 9 vokaler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408"/>
              </a:spcBef>
              <a:spcAft>
                <a:spcPts val="0"/>
              </a:spcAft>
              <a:buClr>
                <a:srgbClr val="0059A1"/>
              </a:buClr>
              <a:buSzPct val="90000"/>
              <a:buNone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Svar: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408"/>
              </a:spcBef>
              <a:spcAft>
                <a:spcPts val="0"/>
              </a:spcAft>
              <a:buClr>
                <a:srgbClr val="0059A1"/>
              </a:buClr>
              <a:buSzPct val="90000"/>
              <a:buNone/>
            </a:pPr>
            <a:r>
              <a:rPr b="1"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Först multiplikationsprincipen OCH för de olika fallen: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08"/>
              </a:spcBef>
              <a:spcAft>
                <a:spcPts val="0"/>
              </a:spcAft>
              <a:buClr>
                <a:srgbClr val="0059A1"/>
              </a:buClr>
              <a:buSzPct val="90000"/>
              <a:buFont typeface="Raleway"/>
              <a:buChar char="-"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Fall 1: inga vokaler = 20*20*20 = 8000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08"/>
              </a:spcBef>
              <a:spcAft>
                <a:spcPts val="0"/>
              </a:spcAft>
              <a:buClr>
                <a:srgbClr val="0059A1"/>
              </a:buClr>
              <a:buSzPct val="90000"/>
              <a:buFont typeface="Raleway"/>
              <a:buChar char="-"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Fall 2: första bokstaven en vokal = 9*20*20 = 3600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08"/>
              </a:spcBef>
              <a:spcAft>
                <a:spcPts val="0"/>
              </a:spcAft>
              <a:buClr>
                <a:srgbClr val="0059A1"/>
              </a:buClr>
              <a:buSzPct val="90000"/>
              <a:buFont typeface="Raleway"/>
              <a:buChar char="-"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Fall 3: andra bokstaven en vokal = 20*9*20 = 3600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08"/>
              </a:spcBef>
              <a:spcAft>
                <a:spcPts val="0"/>
              </a:spcAft>
              <a:buClr>
                <a:srgbClr val="0059A1"/>
              </a:buClr>
              <a:buSzPct val="90000"/>
              <a:buFont typeface="Raleway"/>
              <a:buChar char="-"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Fall 4: tredje bokstaven en vokal = 20*20*9 = 3600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408"/>
              </a:spcBef>
              <a:spcAft>
                <a:spcPts val="0"/>
              </a:spcAft>
              <a:buClr>
                <a:srgbClr val="0059A1"/>
              </a:buClr>
              <a:buSzPct val="90000"/>
              <a:buNone/>
            </a:pPr>
            <a:r>
              <a:rPr b="1"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Sedan additionspricnipen ELLER: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408"/>
              </a:spcBef>
              <a:spcAft>
                <a:spcPts val="0"/>
              </a:spcAft>
              <a:buClr>
                <a:srgbClr val="0059A1"/>
              </a:buClr>
              <a:buSzPct val="90000"/>
              <a:buNone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- 8000 + 3600 + 3600 + 3600 = </a:t>
            </a:r>
            <a:r>
              <a:rPr b="1" lang="sv-SE" sz="24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18000 </a:t>
            </a: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olika tre-bokstavs ord finns det</a:t>
            </a:r>
            <a:endParaRPr/>
          </a:p>
          <a:p>
            <a:pPr indent="-226314" lvl="0" marL="342900" rtl="0" algn="l">
              <a:lnSpc>
                <a:spcPct val="120000"/>
              </a:lnSpc>
              <a:spcBef>
                <a:spcPts val="408"/>
              </a:spcBef>
              <a:spcAft>
                <a:spcPts val="0"/>
              </a:spcAft>
              <a:buClr>
                <a:srgbClr val="0059A1"/>
              </a:buClr>
              <a:buSzPct val="900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26314" lvl="0" marL="342900" rtl="0" algn="l">
              <a:lnSpc>
                <a:spcPct val="120000"/>
              </a:lnSpc>
              <a:spcBef>
                <a:spcPts val="408"/>
              </a:spcBef>
              <a:spcAft>
                <a:spcPts val="0"/>
              </a:spcAft>
              <a:buClr>
                <a:srgbClr val="0059A1"/>
              </a:buClr>
              <a:buSzPct val="900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20000"/>
              </a:lnSpc>
              <a:spcBef>
                <a:spcPts val="408"/>
              </a:spcBef>
              <a:spcAft>
                <a:spcPts val="0"/>
              </a:spcAft>
              <a:buClr>
                <a:srgbClr val="0059A1"/>
              </a:buClr>
              <a:buSzPct val="90000"/>
              <a:buNone/>
            </a:pPr>
            <a:r>
              <a:t/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09" name="Google Shape;60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8"/>
          <p:cNvSpPr txBox="1"/>
          <p:nvPr>
            <p:ph type="ctrTitle"/>
          </p:nvPr>
        </p:nvSpPr>
        <p:spPr>
          <a:xfrm>
            <a:off x="834268" y="271238"/>
            <a:ext cx="7772400" cy="11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000"/>
              <a:buFont typeface="Play"/>
              <a:buNone/>
            </a:pPr>
            <a:r>
              <a:rPr lang="sv-SE" sz="40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Uppgifter</a:t>
            </a:r>
            <a:endParaRPr sz="4000">
              <a:solidFill>
                <a:srgbClr val="0F1C9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616" name="Google Shape;616;p28"/>
          <p:cNvSpPr txBox="1"/>
          <p:nvPr>
            <p:ph idx="1" type="subTitle"/>
          </p:nvPr>
        </p:nvSpPr>
        <p:spPr>
          <a:xfrm>
            <a:off x="651673" y="1607574"/>
            <a:ext cx="8137589" cy="4173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160"/>
              <a:buNone/>
            </a:pPr>
            <a:r>
              <a:t/>
            </a:r>
            <a:endParaRPr/>
          </a:p>
        </p:txBody>
      </p:sp>
      <p:pic>
        <p:nvPicPr>
          <p:cNvPr id="617" name="Google Shape;61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675" y="2371345"/>
            <a:ext cx="4065075" cy="123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3897" y="3678425"/>
            <a:ext cx="5305351" cy="210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"/>
          <p:cNvSpPr txBox="1"/>
          <p:nvPr>
            <p:ph type="ctrTitle"/>
          </p:nvPr>
        </p:nvSpPr>
        <p:spPr>
          <a:xfrm>
            <a:off x="834268" y="271238"/>
            <a:ext cx="7772400" cy="11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000"/>
              <a:buFont typeface="Play"/>
              <a:buNone/>
            </a:pPr>
            <a:r>
              <a:rPr lang="sv-SE" sz="40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Sannolikhet</a:t>
            </a:r>
            <a:endParaRPr sz="4000">
              <a:solidFill>
                <a:srgbClr val="0F1C9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95" name="Google Shape;395;p3"/>
          <p:cNvSpPr txBox="1"/>
          <p:nvPr>
            <p:ph idx="1" type="subTitle"/>
          </p:nvPr>
        </p:nvSpPr>
        <p:spPr>
          <a:xfrm>
            <a:off x="651673" y="1400526"/>
            <a:ext cx="8137589" cy="4241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160"/>
              <a:buFont typeface="Arial"/>
              <a:buChar char="•"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”Hur sannolikt vinner Finland över Sverige i ishockeymatchen”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ts val="2160"/>
              <a:buFont typeface="Arial"/>
              <a:buChar char="•"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Osäkert vad som egentligen kommer hända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ts val="2160"/>
              <a:buFont typeface="Arial"/>
              <a:buChar char="•"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Ifall det baserar sig på slumpen --&gt; Slumpfenomen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ts val="2160"/>
              <a:buFont typeface="Arial"/>
              <a:buChar char="•"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Slumpen innehåller olika händelser:</a:t>
            </a:r>
            <a:endParaRPr/>
          </a:p>
          <a:p>
            <a:pPr indent="-457200" lvl="1" marL="914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59A1"/>
              </a:buClr>
              <a:buSzPts val="1800"/>
              <a:buFont typeface="Arial"/>
              <a:buChar char="•"/>
            </a:pPr>
            <a:r>
              <a:rPr lang="sv-SE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Finland vinner, Sverige vinner eller det blir oavgjort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ts val="2160"/>
              <a:buFont typeface="Arial"/>
              <a:buChar char="•"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Vad är sannolikheten att Finland vinner?</a:t>
            </a:r>
            <a:endParaRPr/>
          </a:p>
        </p:txBody>
      </p:sp>
      <p:pic>
        <p:nvPicPr>
          <p:cNvPr id="396" name="Google Shape;3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"/>
          <p:cNvSpPr txBox="1"/>
          <p:nvPr>
            <p:ph type="ctrTitle"/>
          </p:nvPr>
        </p:nvSpPr>
        <p:spPr>
          <a:xfrm>
            <a:off x="834268" y="271238"/>
            <a:ext cx="7772400" cy="11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000"/>
              <a:buFont typeface="Play"/>
              <a:buNone/>
            </a:pPr>
            <a:r>
              <a:rPr lang="sv-SE" sz="40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Mängdlära</a:t>
            </a:r>
            <a:endParaRPr sz="4000">
              <a:solidFill>
                <a:srgbClr val="0F1C9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03" name="Google Shape;403;p4"/>
          <p:cNvSpPr txBox="1"/>
          <p:nvPr>
            <p:ph idx="1" type="subTitle"/>
          </p:nvPr>
        </p:nvSpPr>
        <p:spPr>
          <a:xfrm>
            <a:off x="651673" y="1400525"/>
            <a:ext cx="8137589" cy="44245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6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sv-SE"/>
              <a:t> </a:t>
            </a:r>
            <a:endParaRPr/>
          </a:p>
        </p:txBody>
      </p:sp>
      <p:pic>
        <p:nvPicPr>
          <p:cNvPr id="404" name="Google Shape;40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"/>
          <p:cNvSpPr/>
          <p:nvPr/>
        </p:nvSpPr>
        <p:spPr>
          <a:xfrm>
            <a:off x="3872926" y="5386333"/>
            <a:ext cx="1695083" cy="540451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2, 3, 4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"/>
          <p:cNvSpPr txBox="1"/>
          <p:nvPr>
            <p:ph type="ctrTitle"/>
          </p:nvPr>
        </p:nvSpPr>
        <p:spPr>
          <a:xfrm>
            <a:off x="834268" y="271238"/>
            <a:ext cx="7772400" cy="11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000"/>
              <a:buFont typeface="Play"/>
              <a:buNone/>
            </a:pPr>
            <a:r>
              <a:rPr lang="sv-SE" sz="40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Betäckningar</a:t>
            </a:r>
            <a:endParaRPr sz="4000">
              <a:solidFill>
                <a:srgbClr val="0F1C9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12" name="Google Shape;412;p5"/>
          <p:cNvSpPr txBox="1"/>
          <p:nvPr>
            <p:ph idx="1" type="subTitle"/>
          </p:nvPr>
        </p:nvSpPr>
        <p:spPr>
          <a:xfrm>
            <a:off x="651673" y="1219200"/>
            <a:ext cx="8137589" cy="4422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160"/>
              <a:buFont typeface="Arial"/>
              <a:buChar char="•"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Elementet x tillhör mängden A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ts val="2160"/>
              <a:buFont typeface="Arial"/>
              <a:buChar char="•"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Elementet y tillhör inte mängden A</a:t>
            </a:r>
            <a:endParaRPr/>
          </a:p>
        </p:txBody>
      </p:sp>
      <p:pic>
        <p:nvPicPr>
          <p:cNvPr id="413" name="Google Shape;4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3613115" y="1905918"/>
            <a:ext cx="4033208" cy="5295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/>
          <p:nvPr>
            <p:ph type="ctrTitle"/>
          </p:nvPr>
        </p:nvSpPr>
        <p:spPr>
          <a:xfrm>
            <a:off x="834268" y="271238"/>
            <a:ext cx="7772400" cy="11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000"/>
              <a:buFont typeface="Play"/>
              <a:buNone/>
            </a:pPr>
            <a:r>
              <a:rPr lang="sv-SE" sz="40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Betäckningar</a:t>
            </a:r>
            <a:endParaRPr sz="4000">
              <a:solidFill>
                <a:srgbClr val="0F1C9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21" name="Google Shape;421;p6"/>
          <p:cNvSpPr txBox="1"/>
          <p:nvPr>
            <p:ph idx="1" type="subTitle"/>
          </p:nvPr>
        </p:nvSpPr>
        <p:spPr>
          <a:xfrm>
            <a:off x="651673" y="1400526"/>
            <a:ext cx="8137589" cy="4241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160"/>
              <a:buFont typeface="Arial"/>
              <a:buChar char="•"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Mängden A är en delmängd av mängden B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ts val="2160"/>
              <a:buFont typeface="Arial"/>
              <a:buChar char="•"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Alla element i mängden A tillhör också mängden B</a:t>
            </a:r>
            <a:endParaRPr/>
          </a:p>
        </p:txBody>
      </p:sp>
      <p:pic>
        <p:nvPicPr>
          <p:cNvPr id="422" name="Google Shape;42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2857801" y="2235007"/>
            <a:ext cx="3725330" cy="451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"/>
          <p:cNvSpPr txBox="1"/>
          <p:nvPr>
            <p:ph type="ctrTitle"/>
          </p:nvPr>
        </p:nvSpPr>
        <p:spPr>
          <a:xfrm>
            <a:off x="834268" y="271238"/>
            <a:ext cx="7772400" cy="11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000"/>
              <a:buFont typeface="Play"/>
              <a:buNone/>
            </a:pPr>
            <a:r>
              <a:rPr lang="sv-SE" sz="40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Betäckningar</a:t>
            </a:r>
            <a:endParaRPr sz="4000">
              <a:solidFill>
                <a:srgbClr val="0F1C9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30" name="Google Shape;430;p7"/>
          <p:cNvSpPr txBox="1"/>
          <p:nvPr>
            <p:ph idx="1" type="subTitle"/>
          </p:nvPr>
        </p:nvSpPr>
        <p:spPr>
          <a:xfrm>
            <a:off x="651673" y="1400526"/>
            <a:ext cx="8137589" cy="4241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160"/>
              <a:buFont typeface="Arial"/>
              <a:buChar char="•"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Unionen av mängderna A och B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ts val="2160"/>
              <a:buFont typeface="Arial"/>
              <a:buChar char="•"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Mängden av alla element som tillhör minst en av mängderna</a:t>
            </a:r>
            <a:endParaRPr/>
          </a:p>
        </p:txBody>
      </p:sp>
      <p:pic>
        <p:nvPicPr>
          <p:cNvPr id="431" name="Google Shape;43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3004536" y="1206835"/>
            <a:ext cx="3149604" cy="672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8"/>
          <p:cNvSpPr txBox="1"/>
          <p:nvPr>
            <p:ph type="ctrTitle"/>
          </p:nvPr>
        </p:nvSpPr>
        <p:spPr>
          <a:xfrm>
            <a:off x="834268" y="271238"/>
            <a:ext cx="7772400" cy="11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000"/>
              <a:buFont typeface="Play"/>
              <a:buNone/>
            </a:pPr>
            <a:r>
              <a:rPr lang="sv-SE" sz="40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Betäckningar</a:t>
            </a:r>
            <a:endParaRPr sz="4000">
              <a:solidFill>
                <a:srgbClr val="0F1C9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39" name="Google Shape;439;p8"/>
          <p:cNvSpPr txBox="1"/>
          <p:nvPr>
            <p:ph idx="1" type="subTitle"/>
          </p:nvPr>
        </p:nvSpPr>
        <p:spPr>
          <a:xfrm>
            <a:off x="651673" y="1400526"/>
            <a:ext cx="8137589" cy="4241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160"/>
              <a:buFont typeface="Arial"/>
              <a:buChar char="•"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Snittet av mängderna A och B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ts val="2160"/>
              <a:buFont typeface="Arial"/>
              <a:buChar char="•"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Mängden av alla de element som tillhör båda mängderna</a:t>
            </a:r>
            <a:endParaRPr/>
          </a:p>
        </p:txBody>
      </p:sp>
      <p:pic>
        <p:nvPicPr>
          <p:cNvPr id="440" name="Google Shape;4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3247266" y="1181624"/>
            <a:ext cx="2946400" cy="647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9"/>
          <p:cNvSpPr txBox="1"/>
          <p:nvPr>
            <p:ph type="ctrTitle"/>
          </p:nvPr>
        </p:nvSpPr>
        <p:spPr>
          <a:xfrm>
            <a:off x="834268" y="271238"/>
            <a:ext cx="7772400" cy="1129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1C93"/>
              </a:buClr>
              <a:buSzPts val="4000"/>
              <a:buFont typeface="Play"/>
              <a:buNone/>
            </a:pPr>
            <a:r>
              <a:rPr lang="sv-SE" sz="4000">
                <a:solidFill>
                  <a:srgbClr val="0F1C93"/>
                </a:solidFill>
                <a:latin typeface="Play"/>
                <a:ea typeface="Play"/>
                <a:cs typeface="Play"/>
                <a:sym typeface="Play"/>
              </a:rPr>
              <a:t>Betäckningar</a:t>
            </a:r>
            <a:endParaRPr sz="4000">
              <a:solidFill>
                <a:srgbClr val="0F1C93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448" name="Google Shape;448;p9"/>
          <p:cNvSpPr txBox="1"/>
          <p:nvPr>
            <p:ph idx="1" type="subTitle"/>
          </p:nvPr>
        </p:nvSpPr>
        <p:spPr>
          <a:xfrm>
            <a:off x="651673" y="1400526"/>
            <a:ext cx="8137589" cy="4241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9A1"/>
              </a:buClr>
              <a:buSzPts val="2160"/>
              <a:buFont typeface="Arial"/>
              <a:buChar char="•"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Mängderna A och B är disjunkta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59A1"/>
              </a:buClr>
              <a:buSzPts val="2160"/>
              <a:buFont typeface="Arial"/>
              <a:buChar char="•"/>
            </a:pPr>
            <a:r>
              <a:rPr lang="sv-SE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 har inga gemensamma element</a:t>
            </a:r>
            <a:endParaRPr/>
          </a:p>
        </p:txBody>
      </p:sp>
      <p:pic>
        <p:nvPicPr>
          <p:cNvPr id="449" name="Google Shape;44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383" y="6144768"/>
            <a:ext cx="1973649" cy="4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3262208" y="752972"/>
            <a:ext cx="2712411" cy="7568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andard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resentationsbotten_2014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resentationsbotten_2013-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8_Presentationsbotten_2014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2013-10-29T12:06:16Z</dcterms:created>
  <dc:creator>Danne Niemi</dc:creator>
</cp:coreProperties>
</file>